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900713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Bowles" initials="KB" lastIdx="2" clrIdx="0">
    <p:extLst>
      <p:ext uri="{19B8F6BF-5375-455C-9EA6-DF929625EA0E}">
        <p15:presenceInfo xmlns:p15="http://schemas.microsoft.com/office/powerpoint/2012/main" userId="S-1-5-21-948756243-734778046-674738317-5488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F5A9B8"/>
    <a:srgbClr val="5BCEFA"/>
    <a:srgbClr val="577ECB"/>
    <a:srgbClr val="B1BDE1"/>
    <a:srgbClr val="6A6AF6"/>
    <a:srgbClr val="F6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07" autoAdjust="0"/>
    <p:restoredTop sz="94645"/>
  </p:normalViewPr>
  <p:slideViewPr>
    <p:cSldViewPr snapToGrid="0" snapToObjects="1">
      <p:cViewPr varScale="1">
        <p:scale>
          <a:sx n="53" d="100"/>
          <a:sy n="53" d="100"/>
        </p:scale>
        <p:origin x="12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onash.edu\shared\MNHS-SPHC-Genprac\PSol\Graphs\Final%20(with%20legends)\0%20Excel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Sheet1!$Z$2</c:f>
              <c:strCache>
                <c:ptCount val="1"/>
                <c:pt idx="0">
                  <c:v>Primary care</c:v>
                </c:pt>
              </c:strCache>
            </c:strRef>
          </c:tx>
          <c:spPr>
            <a:solidFill>
              <a:srgbClr val="F87372"/>
            </a:solidFill>
            <a:ln>
              <a:noFill/>
            </a:ln>
            <a:effectLst/>
          </c:spPr>
          <c:invertIfNegative val="0"/>
          <c:cat>
            <c:strRef>
              <c:f>Sheet1!$Y$3:$Y$12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Sheet1!$Z$3:$Z$12</c:f>
              <c:numCache>
                <c:formatCode>General</c:formatCode>
                <c:ptCount val="10"/>
                <c:pt idx="0">
                  <c:v>6.4</c:v>
                </c:pt>
                <c:pt idx="1">
                  <c:v>50.8</c:v>
                </c:pt>
                <c:pt idx="2">
                  <c:v>30.3</c:v>
                </c:pt>
                <c:pt idx="3">
                  <c:v>8.6999999999999993</c:v>
                </c:pt>
                <c:pt idx="4">
                  <c:v>2.2999999999999998</c:v>
                </c:pt>
                <c:pt idx="5">
                  <c:v>0.8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8-4EFA-B67A-14062E6F31F5}"/>
            </c:ext>
          </c:extLst>
        </c:ser>
        <c:ser>
          <c:idx val="1"/>
          <c:order val="1"/>
          <c:tx>
            <c:strRef>
              <c:f>Sheet1!$AA$2</c:f>
              <c:strCache>
                <c:ptCount val="1"/>
                <c:pt idx="0">
                  <c:v>Secondary model</c:v>
                </c:pt>
              </c:strCache>
            </c:strRef>
          </c:tx>
          <c:spPr>
            <a:solidFill>
              <a:srgbClr val="6B6AF6"/>
            </a:solidFill>
            <a:ln>
              <a:noFill/>
            </a:ln>
            <a:effectLst/>
          </c:spPr>
          <c:invertIfNegative val="0"/>
          <c:cat>
            <c:strRef>
              <c:f>Sheet1!$Y$3:$Y$12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Sheet1!$AA$3:$AA$12</c:f>
              <c:numCache>
                <c:formatCode>General</c:formatCode>
                <c:ptCount val="10"/>
                <c:pt idx="0">
                  <c:v>0.8</c:v>
                </c:pt>
                <c:pt idx="1">
                  <c:v>1.7</c:v>
                </c:pt>
                <c:pt idx="2">
                  <c:v>13.3</c:v>
                </c:pt>
                <c:pt idx="3">
                  <c:v>31.7</c:v>
                </c:pt>
                <c:pt idx="4">
                  <c:v>10.8</c:v>
                </c:pt>
                <c:pt idx="5">
                  <c:v>9.1999999999999993</c:v>
                </c:pt>
                <c:pt idx="6">
                  <c:v>6.7</c:v>
                </c:pt>
                <c:pt idx="7">
                  <c:v>5</c:v>
                </c:pt>
                <c:pt idx="8">
                  <c:v>10</c:v>
                </c:pt>
                <c:pt idx="9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A8-4EFA-B67A-14062E6F3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517116056"/>
        <c:axId val="517119008"/>
      </c:barChart>
      <c:catAx>
        <c:axId val="517116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Number of sessions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7119008"/>
        <c:crosses val="autoZero"/>
        <c:auto val="1"/>
        <c:lblAlgn val="ctr"/>
        <c:lblOffset val="100"/>
        <c:noMultiLvlLbl val="0"/>
      </c:catAx>
      <c:valAx>
        <c:axId val="51711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% at clinic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711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2DFE4-EE92-4497-A301-63540C3B20B7}" type="doc">
      <dgm:prSet loTypeId="urn:microsoft.com/office/officeart/2005/8/layout/funnel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6B1A715-DBA9-47B6-82CA-CD1C5258B97F}">
      <dgm:prSet phldrT="[Text]" custT="1"/>
      <dgm:spPr/>
      <dgm:t>
        <a:bodyPr/>
        <a:lstStyle/>
        <a:p>
          <a:r>
            <a:rPr lang="en-AU" sz="1200" b="1" dirty="0">
              <a:latin typeface="Arial" panose="020B0604020202020204" pitchFamily="34" charset="0"/>
              <a:cs typeface="Arial" panose="020B0604020202020204" pitchFamily="34" charset="0"/>
            </a:rPr>
            <a:t>Psych factors</a:t>
          </a:r>
        </a:p>
      </dgm:t>
    </dgm:pt>
    <dgm:pt modelId="{36E53147-DE74-45FB-8F95-D1E3E11ACB26}" type="parTrans" cxnId="{9541F4CA-F3BB-4BA6-89CF-3FB6568B2245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217D3-27D7-4A11-8322-46B5666F0842}" type="sibTrans" cxnId="{9541F4CA-F3BB-4BA6-89CF-3FB6568B2245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D095A-42BB-407F-B688-7B279129A744}">
      <dgm:prSet phldrT="[Text]" custT="1"/>
      <dgm:spPr/>
      <dgm:t>
        <a:bodyPr/>
        <a:lstStyle/>
        <a:p>
          <a:r>
            <a:rPr lang="en-AU" sz="1200" b="1" dirty="0">
              <a:latin typeface="Arial" panose="020B0604020202020204" pitchFamily="34" charset="0"/>
              <a:cs typeface="Arial" panose="020B0604020202020204" pitchFamily="34" charset="0"/>
            </a:rPr>
            <a:t>Social factors</a:t>
          </a:r>
        </a:p>
      </dgm:t>
    </dgm:pt>
    <dgm:pt modelId="{3E855EA4-BA37-465C-8862-B821D05810E6}" type="parTrans" cxnId="{E7EE12F2-EA67-4DBE-9D4F-66084F2634CE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6D6B4-F6BB-40CC-8700-58255BD1BD5E}" type="sibTrans" cxnId="{E7EE12F2-EA67-4DBE-9D4F-66084F2634CE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59B79-7689-4C5B-BEE4-04FAC6FBAFF2}">
      <dgm:prSet phldrT="[Text]" custT="1"/>
      <dgm:spPr/>
      <dgm:t>
        <a:bodyPr/>
        <a:lstStyle/>
        <a:p>
          <a:r>
            <a:rPr lang="en-AU" sz="1200" b="1" dirty="0">
              <a:latin typeface="Arial" panose="020B0604020202020204" pitchFamily="34" charset="0"/>
              <a:cs typeface="Arial" panose="020B0604020202020204" pitchFamily="34" charset="0"/>
            </a:rPr>
            <a:t>Client needs</a:t>
          </a:r>
        </a:p>
      </dgm:t>
    </dgm:pt>
    <dgm:pt modelId="{152A1E3C-F24E-4D8F-989A-941E2BEA67EE}" type="sibTrans" cxnId="{46772A0D-58F2-4256-AC18-DEF89806D692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0825C-2F3F-46A2-BAAA-C4083439E411}" type="parTrans" cxnId="{46772A0D-58F2-4256-AC18-DEF89806D692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1FB8C-41BD-49A9-AA83-9BEA767BDF7C}">
      <dgm:prSet phldrT="[Text]" custT="1"/>
      <dgm:spPr/>
      <dgm:t>
        <a:bodyPr/>
        <a:lstStyle/>
        <a:p>
          <a:endParaRPr lang="en-A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FCA16-412E-47FC-B688-80E9D767651F}" type="sibTrans" cxnId="{353A8742-0CBC-4D72-BB77-17F8644A5A23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2B1A99-6528-48AD-BAFA-68388B7C4D0F}" type="parTrans" cxnId="{353A8742-0CBC-4D72-BB77-17F8644A5A23}">
      <dgm:prSet/>
      <dgm:spPr/>
      <dgm:t>
        <a:bodyPr/>
        <a:lstStyle/>
        <a:p>
          <a:endParaRPr lang="en-A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0B984-07BA-4B5E-9914-75AC7C610F42}" type="pres">
      <dgm:prSet presAssocID="{95B2DFE4-EE92-4497-A301-63540C3B20B7}" presName="Name0" presStyleCnt="0">
        <dgm:presLayoutVars>
          <dgm:chMax val="4"/>
          <dgm:resizeHandles val="exact"/>
        </dgm:presLayoutVars>
      </dgm:prSet>
      <dgm:spPr/>
    </dgm:pt>
    <dgm:pt modelId="{DA569104-B14A-47E1-8F88-7C7FC3F20847}" type="pres">
      <dgm:prSet presAssocID="{95B2DFE4-EE92-4497-A301-63540C3B20B7}" presName="ellipse" presStyleLbl="trBgShp" presStyleIdx="0" presStyleCnt="1"/>
      <dgm:spPr/>
    </dgm:pt>
    <dgm:pt modelId="{F8440D17-B6FE-42DE-AABF-0A43DD6B514F}" type="pres">
      <dgm:prSet presAssocID="{95B2DFE4-EE92-4497-A301-63540C3B20B7}" presName="arrow1" presStyleLbl="fgShp" presStyleIdx="0" presStyleCnt="1" custLinFactNeighborY="-49090"/>
      <dgm:spPr>
        <a:noFill/>
        <a:ln>
          <a:noFill/>
        </a:ln>
      </dgm:spPr>
    </dgm:pt>
    <dgm:pt modelId="{73FBAD19-5037-47B8-B54A-4D8B1B2C12F9}" type="pres">
      <dgm:prSet presAssocID="{95B2DFE4-EE92-4497-A301-63540C3B20B7}" presName="rectangle" presStyleLbl="revTx" presStyleIdx="0" presStyleCnt="1">
        <dgm:presLayoutVars>
          <dgm:bulletEnabled val="1"/>
        </dgm:presLayoutVars>
      </dgm:prSet>
      <dgm:spPr/>
    </dgm:pt>
    <dgm:pt modelId="{845471CD-9A88-4031-AEC1-C08BA36336EF}" type="pres">
      <dgm:prSet presAssocID="{BBED095A-42BB-407F-B688-7B279129A744}" presName="item1" presStyleLbl="node1" presStyleIdx="0" presStyleCnt="3">
        <dgm:presLayoutVars>
          <dgm:bulletEnabled val="1"/>
        </dgm:presLayoutVars>
      </dgm:prSet>
      <dgm:spPr/>
    </dgm:pt>
    <dgm:pt modelId="{0E647952-C7E6-4864-AE12-38BB645E1DCF}" type="pres">
      <dgm:prSet presAssocID="{16459B79-7689-4C5B-BEE4-04FAC6FBAFF2}" presName="item2" presStyleLbl="node1" presStyleIdx="1" presStyleCnt="3">
        <dgm:presLayoutVars>
          <dgm:bulletEnabled val="1"/>
        </dgm:presLayoutVars>
      </dgm:prSet>
      <dgm:spPr/>
    </dgm:pt>
    <dgm:pt modelId="{34674D2E-4732-4C46-9126-44003466CA5A}" type="pres">
      <dgm:prSet presAssocID="{A611FB8C-41BD-49A9-AA83-9BEA767BDF7C}" presName="item3" presStyleLbl="node1" presStyleIdx="2" presStyleCnt="3">
        <dgm:presLayoutVars>
          <dgm:bulletEnabled val="1"/>
        </dgm:presLayoutVars>
      </dgm:prSet>
      <dgm:spPr/>
    </dgm:pt>
    <dgm:pt modelId="{A61D87D9-EA2F-4929-8697-BE8D15B57797}" type="pres">
      <dgm:prSet presAssocID="{95B2DFE4-EE92-4497-A301-63540C3B20B7}" presName="funnel" presStyleLbl="trAlignAcc1" presStyleIdx="0" presStyleCnt="1"/>
      <dgm:spPr/>
    </dgm:pt>
  </dgm:ptLst>
  <dgm:cxnLst>
    <dgm:cxn modelId="{46772A0D-58F2-4256-AC18-DEF89806D692}" srcId="{95B2DFE4-EE92-4497-A301-63540C3B20B7}" destId="{16459B79-7689-4C5B-BEE4-04FAC6FBAFF2}" srcOrd="2" destOrd="0" parTransId="{4EA0825C-2F3F-46A2-BAAA-C4083439E411}" sibTransId="{152A1E3C-F24E-4D8F-989A-941E2BEA67EE}"/>
    <dgm:cxn modelId="{94AD9F1A-F77C-419B-9603-ACEF756DD40D}" type="presOf" srcId="{A611FB8C-41BD-49A9-AA83-9BEA767BDF7C}" destId="{73FBAD19-5037-47B8-B54A-4D8B1B2C12F9}" srcOrd="0" destOrd="0" presId="urn:microsoft.com/office/officeart/2005/8/layout/funnel1"/>
    <dgm:cxn modelId="{353A8742-0CBC-4D72-BB77-17F8644A5A23}" srcId="{95B2DFE4-EE92-4497-A301-63540C3B20B7}" destId="{A611FB8C-41BD-49A9-AA83-9BEA767BDF7C}" srcOrd="3" destOrd="0" parTransId="{B42B1A99-6528-48AD-BAFA-68388B7C4D0F}" sibTransId="{474FCA16-412E-47FC-B688-80E9D767651F}"/>
    <dgm:cxn modelId="{B3D67E46-48A6-4A64-A289-D711F45CF99A}" type="presOf" srcId="{16459B79-7689-4C5B-BEE4-04FAC6FBAFF2}" destId="{845471CD-9A88-4031-AEC1-C08BA36336EF}" srcOrd="0" destOrd="0" presId="urn:microsoft.com/office/officeart/2005/8/layout/funnel1"/>
    <dgm:cxn modelId="{09CA894D-3B1A-4928-84D7-A67F70B879F6}" type="presOf" srcId="{BBED095A-42BB-407F-B688-7B279129A744}" destId="{0E647952-C7E6-4864-AE12-38BB645E1DCF}" srcOrd="0" destOrd="0" presId="urn:microsoft.com/office/officeart/2005/8/layout/funnel1"/>
    <dgm:cxn modelId="{3C674758-28EB-45DF-A0E1-433558702237}" type="presOf" srcId="{16B1A715-DBA9-47B6-82CA-CD1C5258B97F}" destId="{34674D2E-4732-4C46-9126-44003466CA5A}" srcOrd="0" destOrd="0" presId="urn:microsoft.com/office/officeart/2005/8/layout/funnel1"/>
    <dgm:cxn modelId="{9541F4CA-F3BB-4BA6-89CF-3FB6568B2245}" srcId="{95B2DFE4-EE92-4497-A301-63540C3B20B7}" destId="{16B1A715-DBA9-47B6-82CA-CD1C5258B97F}" srcOrd="0" destOrd="0" parTransId="{36E53147-DE74-45FB-8F95-D1E3E11ACB26}" sibTransId="{A47217D3-27D7-4A11-8322-46B5666F0842}"/>
    <dgm:cxn modelId="{E7EE12F2-EA67-4DBE-9D4F-66084F2634CE}" srcId="{95B2DFE4-EE92-4497-A301-63540C3B20B7}" destId="{BBED095A-42BB-407F-B688-7B279129A744}" srcOrd="1" destOrd="0" parTransId="{3E855EA4-BA37-465C-8862-B821D05810E6}" sibTransId="{4506D6B4-F6BB-40CC-8700-58255BD1BD5E}"/>
    <dgm:cxn modelId="{AEA430F5-C110-40F1-BC30-98CA6B500CB1}" type="presOf" srcId="{95B2DFE4-EE92-4497-A301-63540C3B20B7}" destId="{EEC0B984-07BA-4B5E-9914-75AC7C610F42}" srcOrd="0" destOrd="0" presId="urn:microsoft.com/office/officeart/2005/8/layout/funnel1"/>
    <dgm:cxn modelId="{E3E46D7A-B9A5-4BCB-978F-F33E49714D5B}" type="presParOf" srcId="{EEC0B984-07BA-4B5E-9914-75AC7C610F42}" destId="{DA569104-B14A-47E1-8F88-7C7FC3F20847}" srcOrd="0" destOrd="0" presId="urn:microsoft.com/office/officeart/2005/8/layout/funnel1"/>
    <dgm:cxn modelId="{FCFA49CE-2C8F-4281-B564-CAB994F4DD96}" type="presParOf" srcId="{EEC0B984-07BA-4B5E-9914-75AC7C610F42}" destId="{F8440D17-B6FE-42DE-AABF-0A43DD6B514F}" srcOrd="1" destOrd="0" presId="urn:microsoft.com/office/officeart/2005/8/layout/funnel1"/>
    <dgm:cxn modelId="{8C3BA3B4-679F-4922-B089-DDE92ECAD575}" type="presParOf" srcId="{EEC0B984-07BA-4B5E-9914-75AC7C610F42}" destId="{73FBAD19-5037-47B8-B54A-4D8B1B2C12F9}" srcOrd="2" destOrd="0" presId="urn:microsoft.com/office/officeart/2005/8/layout/funnel1"/>
    <dgm:cxn modelId="{F1389D26-C6D6-43A9-AA4F-7538DF46C135}" type="presParOf" srcId="{EEC0B984-07BA-4B5E-9914-75AC7C610F42}" destId="{845471CD-9A88-4031-AEC1-C08BA36336EF}" srcOrd="3" destOrd="0" presId="urn:microsoft.com/office/officeart/2005/8/layout/funnel1"/>
    <dgm:cxn modelId="{ACF0A46F-F153-440A-B42B-10354D3665A5}" type="presParOf" srcId="{EEC0B984-07BA-4B5E-9914-75AC7C610F42}" destId="{0E647952-C7E6-4864-AE12-38BB645E1DCF}" srcOrd="4" destOrd="0" presId="urn:microsoft.com/office/officeart/2005/8/layout/funnel1"/>
    <dgm:cxn modelId="{77FBA165-9B8C-4F11-A1D5-2249F578B3F1}" type="presParOf" srcId="{EEC0B984-07BA-4B5E-9914-75AC7C610F42}" destId="{34674D2E-4732-4C46-9126-44003466CA5A}" srcOrd="5" destOrd="0" presId="urn:microsoft.com/office/officeart/2005/8/layout/funnel1"/>
    <dgm:cxn modelId="{CF8A35B6-9A91-4645-8131-3EEAE256E770}" type="presParOf" srcId="{EEC0B984-07BA-4B5E-9914-75AC7C610F42}" destId="{A61D87D9-EA2F-4929-8697-BE8D15B5779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69104-B14A-47E1-8F88-7C7FC3F20847}">
      <dsp:nvSpPr>
        <dsp:cNvPr id="0" name=""/>
        <dsp:cNvSpPr/>
      </dsp:nvSpPr>
      <dsp:spPr>
        <a:xfrm>
          <a:off x="631147" y="110681"/>
          <a:ext cx="2196610" cy="76285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40D17-B6FE-42DE-AABF-0A43DD6B514F}">
      <dsp:nvSpPr>
        <dsp:cNvPr id="0" name=""/>
        <dsp:cNvSpPr/>
      </dsp:nvSpPr>
      <dsp:spPr>
        <a:xfrm>
          <a:off x="1520008" y="1844907"/>
          <a:ext cx="425699" cy="272447"/>
        </a:xfrm>
        <a:prstGeom prst="down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3FBAD19-5037-47B8-B54A-4D8B1B2C12F9}">
      <dsp:nvSpPr>
        <dsp:cNvPr id="0" name=""/>
        <dsp:cNvSpPr/>
      </dsp:nvSpPr>
      <dsp:spPr>
        <a:xfrm>
          <a:off x="711179" y="2196610"/>
          <a:ext cx="2043358" cy="51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179" y="2196610"/>
        <a:ext cx="2043358" cy="510839"/>
      </dsp:txXfrm>
    </dsp:sp>
    <dsp:sp modelId="{845471CD-9A88-4031-AEC1-C08BA36336EF}">
      <dsp:nvSpPr>
        <dsp:cNvPr id="0" name=""/>
        <dsp:cNvSpPr/>
      </dsp:nvSpPr>
      <dsp:spPr>
        <a:xfrm>
          <a:off x="1429760" y="932452"/>
          <a:ext cx="766259" cy="7662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Arial" panose="020B0604020202020204" pitchFamily="34" charset="0"/>
              <a:cs typeface="Arial" panose="020B0604020202020204" pitchFamily="34" charset="0"/>
            </a:rPr>
            <a:t>Client needs</a:t>
          </a:r>
        </a:p>
      </dsp:txBody>
      <dsp:txXfrm>
        <a:off x="1541976" y="1044668"/>
        <a:ext cx="541827" cy="541827"/>
      </dsp:txXfrm>
    </dsp:sp>
    <dsp:sp modelId="{0E647952-C7E6-4864-AE12-38BB645E1DCF}">
      <dsp:nvSpPr>
        <dsp:cNvPr id="0" name=""/>
        <dsp:cNvSpPr/>
      </dsp:nvSpPr>
      <dsp:spPr>
        <a:xfrm>
          <a:off x="881459" y="357587"/>
          <a:ext cx="766259" cy="7662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Arial" panose="020B0604020202020204" pitchFamily="34" charset="0"/>
              <a:cs typeface="Arial" panose="020B0604020202020204" pitchFamily="34" charset="0"/>
            </a:rPr>
            <a:t>Social factors</a:t>
          </a:r>
        </a:p>
      </dsp:txBody>
      <dsp:txXfrm>
        <a:off x="993675" y="469803"/>
        <a:ext cx="541827" cy="541827"/>
      </dsp:txXfrm>
    </dsp:sp>
    <dsp:sp modelId="{34674D2E-4732-4C46-9126-44003466CA5A}">
      <dsp:nvSpPr>
        <dsp:cNvPr id="0" name=""/>
        <dsp:cNvSpPr/>
      </dsp:nvSpPr>
      <dsp:spPr>
        <a:xfrm>
          <a:off x="1664746" y="172323"/>
          <a:ext cx="766259" cy="7662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Arial" panose="020B0604020202020204" pitchFamily="34" charset="0"/>
              <a:cs typeface="Arial" panose="020B0604020202020204" pitchFamily="34" charset="0"/>
            </a:rPr>
            <a:t>Psych factors</a:t>
          </a:r>
        </a:p>
      </dsp:txBody>
      <dsp:txXfrm>
        <a:off x="1776962" y="284539"/>
        <a:ext cx="541827" cy="541827"/>
      </dsp:txXfrm>
    </dsp:sp>
    <dsp:sp modelId="{A61D87D9-EA2F-4929-8697-BE8D15B57797}">
      <dsp:nvSpPr>
        <dsp:cNvPr id="0" name=""/>
        <dsp:cNvSpPr/>
      </dsp:nvSpPr>
      <dsp:spPr>
        <a:xfrm>
          <a:off x="540899" y="17027"/>
          <a:ext cx="2383918" cy="19071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892" y="1749795"/>
            <a:ext cx="1425535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2" y="5615678"/>
            <a:ext cx="14255354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3" y="569240"/>
            <a:ext cx="4098414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1" y="569240"/>
            <a:ext cx="12057653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1" y="2665530"/>
            <a:ext cx="16393657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1" y="7155102"/>
            <a:ext cx="16393657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1" y="2846200"/>
            <a:ext cx="807803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3" y="2846200"/>
            <a:ext cx="807803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569241"/>
            <a:ext cx="16393657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7" y="2620980"/>
            <a:ext cx="804091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7" y="3905482"/>
            <a:ext cx="8040910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4" y="2620980"/>
            <a:ext cx="8080509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4" y="3905482"/>
            <a:ext cx="8080509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09" y="1539424"/>
            <a:ext cx="9622364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09" y="1539424"/>
            <a:ext cx="9622364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8ACD-F1D3-9142-8BE5-4967535F9B9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7A09-92E1-8645-B083-9C05468C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3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lethonkids.org.au/globalassets/media/documents/brain--behaviour/trans-pathwayreport-web.pdf" TargetMode="External"/><Relationship Id="rId13" Type="http://schemas.openxmlformats.org/officeDocument/2006/relationships/hyperlink" Target="https://link.springer.com/article/10.1007/s10508-020-01689-9" TargetMode="External"/><Relationship Id="rId18" Type="http://schemas.openxmlformats.org/officeDocument/2006/relationships/hyperlink" Target="https://www.mja.com.au/journal/2018/209/3/australian-standards-care-and-treatment-guidelines-transgender-and-gender" TargetMode="External"/><Relationship Id="rId26" Type="http://schemas.openxmlformats.org/officeDocument/2006/relationships/diagramLayout" Target="../diagrams/layout1.xml"/><Relationship Id="rId3" Type="http://schemas.microsoft.com/office/2007/relationships/media" Target="../media/media2.wav"/><Relationship Id="rId21" Type="http://schemas.openxmlformats.org/officeDocument/2006/relationships/hyperlink" Target="https://www.facebook.com/groups/483154695810266/" TargetMode="External"/><Relationship Id="rId7" Type="http://schemas.openxmlformats.org/officeDocument/2006/relationships/hyperlink" Target="https://www.euro.who.int/en/health-topics/health-determinants/gender/gender-definitions/whoeurope-brief-transgender-health-in-the-context-of-icd-11" TargetMode="External"/><Relationship Id="rId12" Type="http://schemas.openxmlformats.org/officeDocument/2006/relationships/hyperlink" Target="https://equinoxdotorgdotau.files.wordpress.com/2020/07/protocol-for-the-initiation-of-hormone-therapy-v2-2020.pdf" TargetMode="External"/><Relationship Id="rId17" Type="http://schemas.openxmlformats.org/officeDocument/2006/relationships/hyperlink" Target="https://www.mja.com.au/journal/2019/211/3/position-statement-hormonal-management-adult-transgender-and-gender-diverse" TargetMode="External"/><Relationship Id="rId25" Type="http://schemas.openxmlformats.org/officeDocument/2006/relationships/diagramData" Target="../diagrams/data1.xml"/><Relationship Id="rId2" Type="http://schemas.openxmlformats.org/officeDocument/2006/relationships/audio" Target="../media/media1.wav"/><Relationship Id="rId16" Type="http://schemas.openxmlformats.org/officeDocument/2006/relationships/chart" Target="../charts/chart1.xml"/><Relationship Id="rId20" Type="http://schemas.openxmlformats.org/officeDocument/2006/relationships/hyperlink" Target="https://monashhealth.org/services/gender-clinic/for-health-professionals/" TargetMode="External"/><Relationship Id="rId29" Type="http://schemas.microsoft.com/office/2007/relationships/diagramDrawing" Target="../diagrams/drawing1.xml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hyperlink" Target="https://www1.racgp.org.au/ajgp/2020/july/hormone-therapy-for-trans-and-gender-diverse-patie" TargetMode="External"/><Relationship Id="rId24" Type="http://schemas.openxmlformats.org/officeDocument/2006/relationships/image" Target="../media/image6.png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3.png"/><Relationship Id="rId23" Type="http://schemas.openxmlformats.org/officeDocument/2006/relationships/image" Target="../media/image5.png"/><Relationship Id="rId28" Type="http://schemas.openxmlformats.org/officeDocument/2006/relationships/diagramColors" Target="../diagrams/colors1.xml"/><Relationship Id="rId10" Type="http://schemas.openxmlformats.org/officeDocument/2006/relationships/hyperlink" Target="https://www2.health.vic.gov.au/about/publications/researchandreports/development-trans-gender-diverse-services-victoria-final-report" TargetMode="External"/><Relationship Id="rId19" Type="http://schemas.openxmlformats.org/officeDocument/2006/relationships/hyperlink" Target="https://aelp.smartsparrow.com/v/open/f3xc2ipc" TargetMode="External"/><Relationship Id="rId31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hyperlink" Target="https://www.beyondblue.org.au/docs/default-source/research-project-files/bw0288_the-first-australian-national-trans-mental-health-study---summary-of-results.pdf?sfvrsn=2" TargetMode="External"/><Relationship Id="rId14" Type="http://schemas.openxmlformats.org/officeDocument/2006/relationships/image" Target="../media/image2.emf"/><Relationship Id="rId22" Type="http://schemas.openxmlformats.org/officeDocument/2006/relationships/image" Target="../media/image4.png"/><Relationship Id="rId27" Type="http://schemas.openxmlformats.org/officeDocument/2006/relationships/diagramQuickStyle" Target="../diagrams/quickStyle1.xml"/><Relationship Id="rId3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1"/>
            <a:ext cx="19007137" cy="80552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7258" y="855770"/>
            <a:ext cx="18661099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560513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5605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defTabSz="4572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AU" altLang="en-US" sz="3600" b="1" dirty="0">
                <a:latin typeface="Arial Narrow" charset="0"/>
                <a:ea typeface="Arial Narrow" charset="0"/>
                <a:cs typeface="Arial" panose="020B0604020202020204" pitchFamily="34" charset="0"/>
              </a:rPr>
              <a:t>Healthcare for trans and nonbinary Australians: comparing primary care 'informed consent' with secondary models of care</a:t>
            </a:r>
            <a:endParaRPr lang="en-AU" altLang="en-US" sz="1200" dirty="0">
              <a:solidFill>
                <a:prstClr val="black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  <a:p>
            <a:pPr lvl="0" defTabSz="4572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A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Pravik Solanki</a:t>
            </a:r>
            <a:r>
              <a:rPr lang="en-AU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altLang="en-US" sz="1600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David Colon-Cabrera</a:t>
            </a:r>
            <a:r>
              <a:rPr lang="en-AU" altLang="en-US" sz="1600" baseline="30000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2,3</a:t>
            </a:r>
            <a:r>
              <a:rPr lang="en-AU" altLang="en-US" sz="1600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, Chris Barton</a:t>
            </a:r>
            <a:r>
              <a:rPr lang="en-AU" altLang="en-US" sz="1600" baseline="30000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1</a:t>
            </a:r>
            <a:r>
              <a:rPr lang="en-AU" altLang="en-US" sz="1600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, Riki Lane</a:t>
            </a:r>
            <a:r>
              <a:rPr lang="en-AU" altLang="en-US" sz="1600" baseline="30000" dirty="0">
                <a:solidFill>
                  <a:prstClr val="black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1,3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0909"/>
            <a:ext cx="19007137" cy="7219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575330" y="10042185"/>
            <a:ext cx="560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Primary and Allied Health Care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4363" y="9993132"/>
            <a:ext cx="101257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Pravik Solanki</a:t>
            </a:r>
            <a:r>
              <a:rPr lang="en-A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, BMedSc(Hons) Medical Student, Monash University Department of General Practice</a:t>
            </a:r>
          </a:p>
          <a:p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</a:rPr>
              <a:t>pasol1@student.monash.edu   |        @</a:t>
            </a:r>
            <a:r>
              <a:rPr lang="en-AU" dirty="0" err="1">
                <a:solidFill>
                  <a:schemeClr val="bg1"/>
                </a:solidFill>
                <a:latin typeface="Arial Narrow" panose="020B0606020202030204" pitchFamily="34" charset="0"/>
              </a:rPr>
              <a:t>praviksolanki</a:t>
            </a:r>
            <a:endParaRPr lang="en-A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240" y="2464635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charset="0"/>
              </a:rPr>
              <a:t>Introduction</a:t>
            </a:r>
            <a:endParaRPr lang="en-A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63324" y="8194279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charset="0"/>
              </a:rPr>
              <a:t>Methods</a:t>
            </a:r>
            <a:endParaRPr lang="en-AU" sz="2400" dirty="0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29784" y="8772116"/>
            <a:ext cx="5080795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Retrospective, cross-sectional audit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hormone assessments (March 2017–2019):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265 from an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informed consent clinic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(Equinox)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123 from a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secondary clinic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(Monash Health Gender Clinic)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45898" y="2489715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charset="0"/>
              </a:rPr>
              <a:t>Results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656785" y="3120035"/>
            <a:ext cx="70918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Hormone assessments took fewer sessions to complete in primary care: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710481" y="2056433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charset="0"/>
              </a:rPr>
              <a:t>Discussion</a:t>
            </a:r>
            <a:endParaRPr lang="en-AU" sz="2400" dirty="0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9515D020-03E9-4972-9DE4-EE4ED876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761" y="8534059"/>
            <a:ext cx="534145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28600" indent="-228600" eaLnBrk="1" hangingPunct="1">
              <a:buFont typeface="+mj-lt"/>
              <a:buAutoNum type="arabicPeriod"/>
            </a:pP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WHO (2020). [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7"/>
              </a:rPr>
              <a:t>Link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]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Strauss et al (2017). Trans Pathways</a:t>
            </a:r>
            <a:r>
              <a:rPr lang="en-AU" altLang="en-US" sz="1200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[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8"/>
              </a:rPr>
              <a:t>Link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]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Hyde et al (2014). Beyondblue. [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9"/>
              </a:rPr>
              <a:t>Link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]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Dept Health &amp; Human Services (2018). Victoria State Government. [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0"/>
              </a:rPr>
              <a:t>Link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]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AU" altLang="en-US" sz="12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Cundill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P (2020). AJGP. [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1"/>
              </a:rPr>
              <a:t>Link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]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AU" altLang="en-US" sz="12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Cundill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&amp; Wiggins (2020). Thorne Harbour Health. [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2"/>
              </a:rPr>
              <a:t>Link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]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Cheung et al. (2020). Arch Sex </a:t>
            </a:r>
            <a:r>
              <a:rPr lang="en-AU" altLang="en-US" sz="12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Behav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[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3"/>
              </a:rPr>
              <a:t>Link</a:t>
            </a:r>
            <a:r>
              <a:rPr lang="en-AU" altLang="en-US" sz="1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987" y="151226"/>
            <a:ext cx="2210887" cy="580465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C2538D57-8BC3-430D-8641-7C2FEF572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761" y="6610332"/>
            <a:ext cx="559867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Note: p&lt;0.05 for all comparisons.</a:t>
            </a:r>
          </a:p>
          <a:p>
            <a:pPr eaLnBrk="1" hangingPunct="1"/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^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Excludes gender dysphoria / gender identity disorder.</a:t>
            </a:r>
          </a:p>
          <a:p>
            <a:pPr eaLnBrk="1" hangingPunct="1"/>
            <a:r>
              <a:rPr lang="en-AU" altLang="en-US" sz="1400" b="1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Data not collected at Equinox.</a:t>
            </a:r>
          </a:p>
          <a:p>
            <a:pPr eaLnBrk="1" hangingPunct="1"/>
            <a:r>
              <a:rPr lang="en-AU" altLang="en-US" sz="1400" b="1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† 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Nonbinary identity was independently associated with anxiety (</a:t>
            </a:r>
            <a:r>
              <a:rPr lang="en-AU" altLang="en-US" sz="14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aOR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3.5) and number of psych diagnoses (+0.6) on regressions controlling for other sociodemographic variables.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379C2601-A094-4A1E-A5EA-6445ACD0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7913" y="2700927"/>
            <a:ext cx="6070444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informed consent model allows for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more rapid provision of hormone assessments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than the secondary model of care.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Clients who underwent assessment in the secondary model showed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more mental health complex needs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Nonbinary clients 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had greater mental health needs than trans clients, concordant with recent findings.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C2FD8E47-5A99-46FE-BE49-771D28BD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84" y="3068888"/>
            <a:ext cx="5080794" cy="202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Trans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and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nonbinary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people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comprise ~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0.5%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of the population.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</a:t>
            </a:r>
            <a:b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endParaRPr lang="en-AU" altLang="en-US" sz="1400" baseline="30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Two main health needs:</a:t>
            </a:r>
          </a:p>
          <a:p>
            <a:pPr marL="285750" eaLnBrk="1" hangingPunct="1">
              <a:spcBef>
                <a:spcPts val="300"/>
              </a:spcBef>
            </a:pP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1. Mental health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with up to 48% attempting suicide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</a:t>
            </a:r>
            <a:b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  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and 56% ever diagnosed with depression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</a:t>
            </a:r>
          </a:p>
          <a:p>
            <a:pPr marL="285750" eaLnBrk="1" hangingPunct="1">
              <a:spcBef>
                <a:spcPts val="300"/>
              </a:spcBef>
            </a:pP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2. Gender affirmation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including gender-affirming</a:t>
            </a:r>
            <a:b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  hormones (used by 60%)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± other therapies</a:t>
            </a:r>
            <a:b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  (voice, laser surgery,…)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</a:t>
            </a:r>
            <a:endParaRPr lang="en-AU" altLang="en-US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witter-app-icon-transparent-17 - Picklefeet Games">
            <a:extLst>
              <a:ext uri="{FF2B5EF4-FFF2-40B4-BE49-F238E27FC236}">
                <a16:creationId xmlns:a16="http://schemas.microsoft.com/office/drawing/2014/main" id="{AA021FF0-59F1-4678-ABFA-4A455140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31" y="10344351"/>
            <a:ext cx="319065" cy="3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AB05913-FED9-4314-A9B5-5FA966F3CDF1}"/>
              </a:ext>
            </a:extLst>
          </p:cNvPr>
          <p:cNvSpPr/>
          <p:nvPr/>
        </p:nvSpPr>
        <p:spPr>
          <a:xfrm>
            <a:off x="25780" y="5133069"/>
            <a:ext cx="560620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‘Informed consent’ primary care model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allows GPs to prescribe hormones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 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– overwhelmingly preferred by the trans and nonbinary community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</a:t>
            </a:r>
            <a:endParaRPr lang="en-AU" altLang="en-US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Clients whose needs are ‘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complex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’ (social / mental health risk factors and/or other needs) are better suited for the secondary (referred-care) model</a:t>
            </a:r>
            <a:r>
              <a:rPr lang="en-AU" altLang="en-US" sz="1400" baseline="30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71CC71-D6DE-4E3D-82F4-9DE67E9B61B4}"/>
              </a:ext>
            </a:extLst>
          </p:cNvPr>
          <p:cNvSpPr/>
          <p:nvPr/>
        </p:nvSpPr>
        <p:spPr>
          <a:xfrm>
            <a:off x="6842453" y="1617394"/>
            <a:ext cx="4489984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4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Monash University, Department of General Practice</a:t>
            </a:r>
            <a:b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</a:br>
            <a:r>
              <a:rPr lang="en-AU" sz="14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Monash University, School of Social Sciences</a:t>
            </a:r>
            <a:b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</a:br>
            <a:r>
              <a:rPr lang="en-AU" sz="1400" baseline="30000" dirty="0">
                <a:solidFill>
                  <a:prstClr val="black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n-AU" sz="1400" dirty="0">
                <a:solidFill>
                  <a:prstClr val="black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Monash Health Gender Clinic, Victoria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6A1F0-E04E-458C-8585-220889E18A4A}"/>
              </a:ext>
            </a:extLst>
          </p:cNvPr>
          <p:cNvGrpSpPr/>
          <p:nvPr/>
        </p:nvGrpSpPr>
        <p:grpSpPr>
          <a:xfrm>
            <a:off x="5828441" y="3542532"/>
            <a:ext cx="6518009" cy="2521798"/>
            <a:chOff x="8919209" y="4029921"/>
            <a:chExt cx="5144486" cy="2757245"/>
          </a:xfrm>
        </p:grpSpPr>
        <p:graphicFrame>
          <p:nvGraphicFramePr>
            <p:cNvPr id="54" name="Chart 53">
              <a:extLst>
                <a:ext uri="{FF2B5EF4-FFF2-40B4-BE49-F238E27FC236}">
                  <a16:creationId xmlns:a16="http://schemas.microsoft.com/office/drawing/2014/main" id="{5F979021-3AB2-473E-8CD8-75D63B998C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3593788"/>
                </p:ext>
              </p:extLst>
            </p:nvPr>
          </p:nvGraphicFramePr>
          <p:xfrm>
            <a:off x="8919209" y="4029921"/>
            <a:ext cx="5144486" cy="2757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323272-5377-4C2E-A4C7-1AFB824F0889}"/>
                </a:ext>
              </a:extLst>
            </p:cNvPr>
            <p:cNvSpPr txBox="1"/>
            <p:nvPr/>
          </p:nvSpPr>
          <p:spPr>
            <a:xfrm>
              <a:off x="10407604" y="4347394"/>
              <a:ext cx="1998418" cy="58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Mean 2.6 sessions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 in primary care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EC12DE-7A45-4577-9E26-B1DCCAC08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5964" y="4748470"/>
              <a:ext cx="0" cy="1268297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EDC9E9B-EFF7-44F7-A109-ECD156610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9011" y="5148138"/>
              <a:ext cx="0" cy="861473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BD12DE2-54B7-4BF7-BD17-19F2AF64718C}"/>
                </a:ext>
              </a:extLst>
            </p:cNvPr>
            <p:cNvSpPr txBox="1"/>
            <p:nvPr/>
          </p:nvSpPr>
          <p:spPr>
            <a:xfrm>
              <a:off x="11878467" y="4904065"/>
              <a:ext cx="2185228" cy="58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Mean 5.9 sessions 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in secondary model</a:t>
              </a:r>
            </a:p>
          </p:txBody>
        </p:sp>
      </p:grpSp>
      <p:sp>
        <p:nvSpPr>
          <p:cNvPr id="60" name="Text Box 3">
            <a:extLst>
              <a:ext uri="{FF2B5EF4-FFF2-40B4-BE49-F238E27FC236}">
                <a16:creationId xmlns:a16="http://schemas.microsoft.com/office/drawing/2014/main" id="{0288CB3F-D47D-43E0-BDCF-768A48C80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3797" y="5198813"/>
            <a:ext cx="5598676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Australian Standards of Care (MJA): 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7"/>
              </a:rPr>
              <a:t>adults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and 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8"/>
              </a:rPr>
              <a:t>minors</a:t>
            </a:r>
            <a:endParaRPr lang="en-AU" altLang="en-US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9"/>
              </a:rPr>
              <a:t>GP trans health module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(+ CPD points)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12"/>
              </a:rPr>
              <a:t>Informed Consent Guidelines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(Thorne Harbour Health)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20"/>
              </a:rPr>
              <a:t>Monash Health Gender Clinic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(referral &amp; more info)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21"/>
              </a:rPr>
              <a:t>GPDU for Gender Affirming Healthcare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(Facebook group)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CB28DC-8216-4E40-9954-17FF10AE1726}"/>
              </a:ext>
            </a:extLst>
          </p:cNvPr>
          <p:cNvSpPr txBox="1"/>
          <p:nvPr/>
        </p:nvSpPr>
        <p:spPr>
          <a:xfrm>
            <a:off x="763324" y="6816643"/>
            <a:ext cx="72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charset="0"/>
              </a:rPr>
              <a:t>Aim</a:t>
            </a:r>
            <a:endParaRPr lang="en-AU" sz="2400" dirty="0"/>
          </a:p>
        </p:txBody>
      </p:sp>
      <p:sp>
        <p:nvSpPr>
          <p:cNvPr id="67" name="Text Box 3">
            <a:extLst>
              <a:ext uri="{FF2B5EF4-FFF2-40B4-BE49-F238E27FC236}">
                <a16:creationId xmlns:a16="http://schemas.microsoft.com/office/drawing/2014/main" id="{81F0DA56-A15F-445B-8B5B-1F02CDFE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0" y="7331300"/>
            <a:ext cx="234899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To compare complexity and utilisation patterns in the two models of care.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14C56B-7B39-4C03-A2B2-7CC858A70BC1}"/>
              </a:ext>
            </a:extLst>
          </p:cNvPr>
          <p:cNvGrpSpPr/>
          <p:nvPr/>
        </p:nvGrpSpPr>
        <p:grpSpPr>
          <a:xfrm>
            <a:off x="9238136" y="6818787"/>
            <a:ext cx="3701377" cy="1945378"/>
            <a:chOff x="4928267" y="7866978"/>
            <a:chExt cx="3701377" cy="1945378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4B8ADA0-E9C3-4DB5-B124-B675C805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164575" y="7866978"/>
              <a:ext cx="1294678" cy="1184861"/>
            </a:xfrm>
            <a:prstGeom prst="rect">
              <a:avLst/>
            </a:prstGeom>
          </p:spPr>
        </p:pic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0352FD6E-3D7D-46ED-8E96-2400FC67B5A3}"/>
                </a:ext>
              </a:extLst>
            </p:cNvPr>
            <p:cNvSpPr/>
            <p:nvPr/>
          </p:nvSpPr>
          <p:spPr>
            <a:xfrm>
              <a:off x="4928267" y="8925003"/>
              <a:ext cx="3701377" cy="88735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More </a:t>
              </a:r>
              <a:r>
                <a:rPr lang="en-AU" sz="1600" b="1" dirty="0"/>
                <a:t>nonbinary</a:t>
              </a:r>
              <a:r>
                <a:rPr lang="en-AU" sz="1600" dirty="0"/>
                <a:t> than trans clients had a </a:t>
              </a:r>
              <a:r>
                <a:rPr lang="en-AU" sz="1600" b="1" dirty="0"/>
                <a:t>psych diagnosis^ (78% vs 56%)</a:t>
              </a:r>
              <a:r>
                <a:rPr lang="en-AU" sz="1600" dirty="0"/>
                <a:t>,</a:t>
              </a:r>
              <a:r>
                <a:rPr lang="en-AU" sz="1600" b="1" dirty="0"/>
                <a:t> </a:t>
              </a:r>
              <a:r>
                <a:rPr lang="en-AU" sz="1600" dirty="0"/>
                <a:t>including </a:t>
              </a:r>
              <a:r>
                <a:rPr lang="en-AU" sz="1600" b="1" dirty="0"/>
                <a:t>anxiety disorders (54% vs 34%)†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5200017-6D93-4540-A555-DAD328A8504E}"/>
              </a:ext>
            </a:extLst>
          </p:cNvPr>
          <p:cNvGrpSpPr/>
          <p:nvPr/>
        </p:nvGrpSpPr>
        <p:grpSpPr>
          <a:xfrm>
            <a:off x="5440081" y="6673772"/>
            <a:ext cx="3506756" cy="2094995"/>
            <a:chOff x="9179136" y="7691241"/>
            <a:chExt cx="3506756" cy="2094995"/>
          </a:xfrm>
        </p:grpSpPr>
        <p:pic>
          <p:nvPicPr>
            <p:cNvPr id="73" name="Picture 72" descr="A close up of a logo&#10;&#10;Description automatically generated">
              <a:extLst>
                <a:ext uri="{FF2B5EF4-FFF2-40B4-BE49-F238E27FC236}">
                  <a16:creationId xmlns:a16="http://schemas.microsoft.com/office/drawing/2014/main" id="{AF00E8EC-7395-4BF2-9781-DCA4CE87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21521" y="7691241"/>
              <a:ext cx="1621985" cy="1621985"/>
            </a:xfrm>
            <a:prstGeom prst="rect">
              <a:avLst/>
            </a:prstGeom>
          </p:spPr>
        </p:pic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64C5B819-0F9E-403E-8559-E36C247BB668}"/>
                </a:ext>
              </a:extLst>
            </p:cNvPr>
            <p:cNvSpPr/>
            <p:nvPr/>
          </p:nvSpPr>
          <p:spPr>
            <a:xfrm>
              <a:off x="9179136" y="8898883"/>
              <a:ext cx="3506756" cy="88735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Fewer in primary care had a </a:t>
              </a:r>
              <a:r>
                <a:rPr lang="en-AU" sz="1600" b="1" dirty="0"/>
                <a:t>psych diagnosis^ (56% vs 72%) </a:t>
              </a:r>
              <a:r>
                <a:rPr lang="en-AU" sz="1600" dirty="0"/>
                <a:t>or used a </a:t>
              </a:r>
              <a:r>
                <a:rPr lang="en-AU" sz="1600" b="1" dirty="0"/>
                <a:t>psych medication (20% vs 38%)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AE736C67-D88B-468F-889D-E22E9FA4914B}"/>
              </a:ext>
            </a:extLst>
          </p:cNvPr>
          <p:cNvSpPr/>
          <p:nvPr/>
        </p:nvSpPr>
        <p:spPr>
          <a:xfrm>
            <a:off x="5608883" y="6070438"/>
            <a:ext cx="709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Many in both primary and secondary care had a diagnosis of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depression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(41-43%) or an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anxiety disorder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(36-47%)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42C8BA3-E047-4366-8F6F-DEFB3AECD265}"/>
              </a:ext>
            </a:extLst>
          </p:cNvPr>
          <p:cNvSpPr/>
          <p:nvPr/>
        </p:nvSpPr>
        <p:spPr>
          <a:xfrm>
            <a:off x="5395887" y="8856600"/>
            <a:ext cx="779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Clients at both clinics were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young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(median 23 years), with </a:t>
            </a: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nonbinary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identification more common in primary care (27% vs 15%).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alt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Socioeconomic disadvantage 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was high in the secondary </a:t>
            </a:r>
            <a:r>
              <a:rPr lang="en-AU" altLang="en-US" sz="14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model</a:t>
            </a:r>
            <a:r>
              <a:rPr lang="en-AU" altLang="en-US" sz="1400" b="1" baseline="300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</a:t>
            </a:r>
            <a:r>
              <a:rPr lang="en-AU" altLang="en-US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only 45% were employed, 31% received government payments, and 48% had a healthcare card.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AU" altLang="en-US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B30DD3A-D532-44B6-A669-E513996EAA1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994565" y="4030273"/>
            <a:ext cx="1355120" cy="122794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722565-5953-4512-80C2-73F5205A9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230322"/>
              </p:ext>
            </p:extLst>
          </p:nvPr>
        </p:nvGraphicFramePr>
        <p:xfrm>
          <a:off x="2491926" y="6609185"/>
          <a:ext cx="3465717" cy="272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7DA5E40E-47E5-4FAD-9EAE-2C4498762685}"/>
              </a:ext>
            </a:extLst>
          </p:cNvPr>
          <p:cNvSpPr txBox="1"/>
          <p:nvPr/>
        </p:nvSpPr>
        <p:spPr>
          <a:xfrm>
            <a:off x="13710481" y="4616484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charset="0"/>
              </a:rPr>
              <a:t>Additional resources</a:t>
            </a:r>
            <a:endParaRPr lang="en-AU" sz="2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4E4E61-F496-42C1-B018-0347434E0B2C}"/>
              </a:ext>
            </a:extLst>
          </p:cNvPr>
          <p:cNvSpPr txBox="1"/>
          <p:nvPr/>
        </p:nvSpPr>
        <p:spPr>
          <a:xfrm>
            <a:off x="13710481" y="803776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latin typeface="Arial Narrow" charset="0"/>
              </a:rPr>
              <a:t>References</a:t>
            </a:r>
            <a:endParaRPr lang="en-AU" sz="2400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BB22C67-A90D-4814-B030-C03D5E121662}"/>
              </a:ext>
            </a:extLst>
          </p:cNvPr>
          <p:cNvSpPr/>
          <p:nvPr/>
        </p:nvSpPr>
        <p:spPr>
          <a:xfrm>
            <a:off x="124513" y="2414981"/>
            <a:ext cx="520966" cy="5209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218C0F6-A4A6-4688-83AC-BF7BC672F7C2}"/>
              </a:ext>
            </a:extLst>
          </p:cNvPr>
          <p:cNvSpPr/>
          <p:nvPr/>
        </p:nvSpPr>
        <p:spPr>
          <a:xfrm>
            <a:off x="115652" y="6804009"/>
            <a:ext cx="520966" cy="5209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15759D5-FBC5-4939-BE36-734F169297BF}"/>
              </a:ext>
            </a:extLst>
          </p:cNvPr>
          <p:cNvSpPr/>
          <p:nvPr/>
        </p:nvSpPr>
        <p:spPr>
          <a:xfrm>
            <a:off x="124513" y="8137386"/>
            <a:ext cx="520966" cy="5209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B325DCB-9A69-4796-BE08-C4B77528FBC4}"/>
              </a:ext>
            </a:extLst>
          </p:cNvPr>
          <p:cNvSpPr/>
          <p:nvPr/>
        </p:nvSpPr>
        <p:spPr>
          <a:xfrm>
            <a:off x="5591947" y="2486409"/>
            <a:ext cx="520966" cy="5209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833CCF3-E516-4FAD-97C7-FBE5CBD06A2C}"/>
              </a:ext>
            </a:extLst>
          </p:cNvPr>
          <p:cNvSpPr/>
          <p:nvPr/>
        </p:nvSpPr>
        <p:spPr>
          <a:xfrm>
            <a:off x="13140436" y="1995233"/>
            <a:ext cx="520966" cy="5209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76AF7-82E5-444B-9114-B32E12D9E4B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03616" y="3664291"/>
            <a:ext cx="1189924" cy="302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533CE-BF62-432F-B21D-3BE19DDF80A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44425" y="3930931"/>
            <a:ext cx="1647397" cy="2690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104E0D-1068-499E-81D7-C4634C5D7547}"/>
              </a:ext>
            </a:extLst>
          </p:cNvPr>
          <p:cNvSpPr/>
          <p:nvPr/>
        </p:nvSpPr>
        <p:spPr>
          <a:xfrm>
            <a:off x="5951531" y="3451065"/>
            <a:ext cx="6321598" cy="252179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Complexity">
            <a:hlinkClick r:id="" action="ppaction://media"/>
            <a:extLst>
              <a:ext uri="{FF2B5EF4-FFF2-40B4-BE49-F238E27FC236}">
                <a16:creationId xmlns:a16="http://schemas.microsoft.com/office/drawing/2014/main" id="{86804952-8F64-4B8E-9FB7-9F6AD63D0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0088" y="8098251"/>
            <a:ext cx="553530" cy="553530"/>
          </a:xfrm>
          <a:prstGeom prst="rect">
            <a:avLst/>
          </a:prstGeom>
        </p:spPr>
      </p:pic>
      <p:pic>
        <p:nvPicPr>
          <p:cNvPr id="10" name="Gender definitions">
            <a:hlinkClick r:id="" action="ppaction://media"/>
            <a:extLst>
              <a:ext uri="{FF2B5EF4-FFF2-40B4-BE49-F238E27FC236}">
                <a16:creationId xmlns:a16="http://schemas.microsoft.com/office/drawing/2014/main" id="{2D3AB6BC-58BE-4BED-83DC-A66A795D70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9634" y="2443833"/>
            <a:ext cx="584145" cy="5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9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2589</TotalTime>
  <Words>657</Words>
  <Application>Microsoft Office PowerPoint</Application>
  <PresentationFormat>Custom</PresentationFormat>
  <Paragraphs>60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Lynsey Brown</cp:lastModifiedBy>
  <cp:revision>152</cp:revision>
  <dcterms:created xsi:type="dcterms:W3CDTF">2016-10-31T04:49:15Z</dcterms:created>
  <dcterms:modified xsi:type="dcterms:W3CDTF">2020-08-20T20:15:21Z</dcterms:modified>
</cp:coreProperties>
</file>